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3" r:id="rId9"/>
    <p:sldId id="288" r:id="rId10"/>
    <p:sldId id="285" r:id="rId11"/>
    <p:sldId id="289" r:id="rId12"/>
    <p:sldId id="286" r:id="rId13"/>
    <p:sldId id="293" r:id="rId14"/>
    <p:sldId id="294" r:id="rId15"/>
    <p:sldId id="267" r:id="rId16"/>
    <p:sldId id="268" r:id="rId17"/>
    <p:sldId id="269" r:id="rId18"/>
    <p:sldId id="280" r:id="rId19"/>
    <p:sldId id="270" r:id="rId20"/>
    <p:sldId id="281" r:id="rId21"/>
    <p:sldId id="272" r:id="rId22"/>
    <p:sldId id="296" r:id="rId23"/>
    <p:sldId id="297" r:id="rId24"/>
    <p:sldId id="299" r:id="rId25"/>
    <p:sldId id="279" r:id="rId26"/>
    <p:sldId id="276" r:id="rId27"/>
    <p:sldId id="284" r:id="rId28"/>
    <p:sldId id="277" r:id="rId29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image" Target="../media/image29.png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28.png"/><Relationship Id="rId3" Type="http://schemas.openxmlformats.org/officeDocument/2006/relationships/tags" Target="../tags/tag30.xml"/><Relationship Id="rId2" Type="http://schemas.openxmlformats.org/officeDocument/2006/relationships/image" Target="../media/image27.png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image" Target="../media/image30.png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image" Target="../media/image11.png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6.png"/><Relationship Id="rId2" Type="http://schemas.openxmlformats.org/officeDocument/2006/relationships/tags" Target="../tags/tag47.xml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image" Target="../media/image12.png"/><Relationship Id="rId10" Type="http://schemas.openxmlformats.org/officeDocument/2006/relationships/tags" Target="../tags/tag53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../media/image11.png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image" Target="../media/image6.png"/><Relationship Id="rId2" Type="http://schemas.openxmlformats.org/officeDocument/2006/relationships/tags" Target="../tags/tag56.xml"/><Relationship Id="rId19" Type="http://schemas.openxmlformats.org/officeDocument/2006/relationships/notesSlide" Target="../notesSlides/notesSlide17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image" Target="../media/image35.png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image" Target="../media/image12.png"/><Relationship Id="rId10" Type="http://schemas.openxmlformats.org/officeDocument/2006/relationships/tags" Target="../tags/tag62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image" Target="../media/image11.png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6.png"/><Relationship Id="rId2" Type="http://schemas.openxmlformats.org/officeDocument/2006/relationships/tags" Target="../tags/tag68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2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6.png"/><Relationship Id="rId2" Type="http://schemas.openxmlformats.org/officeDocument/2006/relationships/tags" Target="../tags/tag15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../media/image12.pn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11.png"/><Relationship Id="rId2" Type="http://schemas.openxmlformats.org/officeDocument/2006/relationships/tags" Target="../tags/tag18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EQ Master</a:t>
            </a:r>
            <a:endParaRPr lang="en-US" sz="37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           ——AI赋能的情商提升平台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F19784"/>
          </a:solidFill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汇报人：</a:t>
            </a:r>
            <a:r>
              <a:rPr 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叶晓良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技术研发与功能实现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200660" y="1058545"/>
            <a:ext cx="343090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后端开发（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Java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）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200660" y="1913255"/>
            <a:ext cx="2173605" cy="21615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SpringCloud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搭建微服务（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Nacos、Ribbon、RabbitMQ、ES、Sentinel、Seate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），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MySQL+Redis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存储；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Web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端内容管理后台主体完成，支持素材处理、标签分类及数据实时展示与周期导出。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5" name="图片 4" descr="项目技术栈框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760" y="1238250"/>
            <a:ext cx="2947670" cy="1950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925" y="1428115"/>
            <a:ext cx="3357245" cy="1704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760" y="3197225"/>
            <a:ext cx="2947670" cy="18427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2925" y="3242310"/>
            <a:ext cx="3324860" cy="1703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技术研发与功能实现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200660" y="1058545"/>
            <a:ext cx="343090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 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模型优化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200660" y="1913255"/>
            <a:ext cx="2173605" cy="21615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1.8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万条中文情商语料库（含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CBT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干预对话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5.1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千条、高情商社交案例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1.7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千条）并完成清洗，通过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LoRA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技术微调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GLM4-9B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2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轮，情绪识别准确率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86%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80" y="3818255"/>
            <a:ext cx="6354445" cy="647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015" y="4465320"/>
            <a:ext cx="6354445" cy="637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385" y="1447165"/>
            <a:ext cx="5390515" cy="23710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项目特色与创新点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HarmonyOS NEXT 技术赋能，突破跨端体验边界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447800"/>
            <a:ext cx="4171950" cy="14144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75" y="1552575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蓝海生态先发优势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62890" y="1843405"/>
            <a:ext cx="2908935" cy="12058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作为鸿蒙心理健康领域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</a:t>
            </a: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应用，享受华为应用市场专属流量入口，深度参与鸿蒙人机交互规范制定，主导情绪交互标准，形成先发护城河。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447800"/>
            <a:ext cx="4171950" cy="326834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2175" y="1552575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优化架构确保高效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972175" y="1843405"/>
            <a:ext cx="2571750" cy="13925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利用HarmonyOS NEXT的方舟编译器和内存管理机制，实现APP快速启动与低功耗运行，结合懒加载、上滑刷新等交互优化，提升长列表浏览流畅度。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0050" y="3323908"/>
            <a:ext cx="4171950" cy="1414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0075" y="3428683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多端部署无缝体验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62255" y="3719195"/>
            <a:ext cx="2909570" cy="11874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支持跨设备的流转、迁移和协同，如用户可以在手机上开始情绪管理任务，在平板上继续完成，提升使用便捷性，实现全场景无缝衔接式情商训练场景。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4" name="图片 1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820" y="3324225"/>
            <a:ext cx="2830830" cy="1753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1056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3807" r="13807"/>
          <a:stretch>
            <a:fillRect/>
          </a:stretch>
        </p:blipFill>
        <p:spPr>
          <a:xfrm>
            <a:off x="0" y="0"/>
            <a:ext cx="9144000" cy="71056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2855" r="22855"/>
          <a:stretch>
            <a:fillRect/>
          </a:stretch>
        </p:blipFill>
        <p:spPr>
          <a:xfrm>
            <a:off x="0" y="0"/>
            <a:ext cx="3857625" cy="71056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 深度赋能，打造智能交互闭环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257675" y="1162050"/>
            <a:ext cx="2546985" cy="297180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4610100" y="1943100"/>
            <a:ext cx="1842770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全流程AI助手服务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4610100" y="2233930"/>
            <a:ext cx="1842770" cy="16211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构建感知-分析-干预-反馈闭环，将心理学理论转化为智能训练工具，精准赋能情绪识别到社交技能提升。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6804660" y="1162050"/>
            <a:ext cx="2331720" cy="2971800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7119620" y="1943100"/>
            <a:ext cx="1725930" cy="4667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情绪分析与智能聊天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7120255" y="2447925"/>
            <a:ext cx="1748155" cy="141668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提炼场景，识别情绪与认知，对比评分，历史归档，提供个性化推荐，实现情商难题的智能解析与建议。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4257675" y="4133850"/>
            <a:ext cx="2546985" cy="2762250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3"/>
            </p:custDataLst>
          </p:nvPr>
        </p:nvSpPr>
        <p:spPr>
          <a:xfrm>
            <a:off x="4610100" y="4914900"/>
            <a:ext cx="1812925" cy="4667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沉浸式角色扮演训练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8"/>
          <p:cNvSpPr/>
          <p:nvPr>
            <p:custDataLst>
              <p:tags r:id="rId14"/>
            </p:custDataLst>
          </p:nvPr>
        </p:nvSpPr>
        <p:spPr>
          <a:xfrm>
            <a:off x="4610100" y="5419725"/>
            <a:ext cx="181356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预设多主题场景，自定义角色，AI模拟对话并实时评分，强化社交策略实践，提升共情与表达能力。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5" descr="92499a64-b8b1-4133-b78f-e9746deb044f"/>
          <p:cNvPicPr>
            <a:picLocks noChangeAspect="1"/>
          </p:cNvPicPr>
          <p:nvPr/>
        </p:nvPicPr>
        <p:blipFill>
          <a:blip r:embed="rId1"/>
          <a:srcRect l="3195" t="2673" r="3514" b="17347"/>
          <a:stretch>
            <a:fillRect/>
          </a:stretch>
        </p:blipFill>
        <p:spPr>
          <a:xfrm>
            <a:off x="1178560" y="122555"/>
            <a:ext cx="7052945" cy="48977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多模态内容生态，构建立体化学习场景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2"/>
            </p:custDataLst>
          </p:nvPr>
        </p:nvSpPr>
        <p:spPr>
          <a:xfrm>
            <a:off x="615950" y="1149350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全维度知识覆盖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3"/>
            </p:custDataLst>
          </p:nvPr>
        </p:nvSpPr>
        <p:spPr>
          <a:xfrm>
            <a:off x="615950" y="1397000"/>
            <a:ext cx="1524000" cy="157988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细分情绪感知、情绪管理等模块，结合情景模拟与互动课程，实现认知学习到实践应用的闭环。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5"/>
          <p:cNvSpPr/>
          <p:nvPr>
            <p:custDataLst>
              <p:tags r:id="rId4"/>
            </p:custDataLst>
          </p:nvPr>
        </p:nvSpPr>
        <p:spPr>
          <a:xfrm>
            <a:off x="2711450" y="1149350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互动与反馈机制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6"/>
          <p:cNvSpPr/>
          <p:nvPr>
            <p:custDataLst>
              <p:tags r:id="rId5"/>
            </p:custDataLst>
          </p:nvPr>
        </p:nvSpPr>
        <p:spPr>
          <a:xfrm>
            <a:off x="2711450" y="1397000"/>
            <a:ext cx="1524000" cy="15900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支持点赞、收藏、分享，设计投票、测试等互动，引入积分与奖励机制，形成用户自驱的情商提升闭环。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7"/>
          <p:cNvSpPr/>
          <p:nvPr>
            <p:custDataLst>
              <p:tags r:id="rId6"/>
            </p:custDataLst>
          </p:nvPr>
        </p:nvSpPr>
        <p:spPr>
          <a:xfrm>
            <a:off x="4806950" y="1149350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多模态服务生态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7"/>
            </p:custDataLst>
          </p:nvPr>
        </p:nvSpPr>
        <p:spPr>
          <a:xfrm>
            <a:off x="4806950" y="1397000"/>
            <a:ext cx="1524000" cy="15887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整合积极心理学、CBT、NVC理论，构建认知-情感-行为干预体系，实现从情绪识别到行为优化的闭环。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6" name="Text 9"/>
          <p:cNvSpPr/>
          <p:nvPr>
            <p:custDataLst>
              <p:tags r:id="rId8"/>
            </p:custDataLst>
          </p:nvPr>
        </p:nvSpPr>
        <p:spPr>
          <a:xfrm>
            <a:off x="6902450" y="1149350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沉浸式内容呈现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7" name="Text 10"/>
          <p:cNvSpPr/>
          <p:nvPr>
            <p:custDataLst>
              <p:tags r:id="rId9"/>
            </p:custDataLst>
          </p:nvPr>
        </p:nvSpPr>
        <p:spPr>
          <a:xfrm>
            <a:off x="6902450" y="1397000"/>
            <a:ext cx="1524000" cy="158940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采用动画、互动视频、情绪词汇游戏等多模态形式，结合图形渲染能力，打造趣味化学习体验。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8" name="图片 15" descr="d32b07a1-2e16-4c63-a3bc-d02720d2fe6c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" y="3262630"/>
            <a:ext cx="4086225" cy="1466215"/>
          </a:xfrm>
          <a:prstGeom prst="rect">
            <a:avLst/>
          </a:prstGeom>
        </p:spPr>
      </p:pic>
      <p:pic>
        <p:nvPicPr>
          <p:cNvPr id="20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280" y="3098165"/>
            <a:ext cx="3284220" cy="1915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3" descr="exported_image (1)"/>
          <p:cNvPicPr>
            <a:picLocks noChangeAspect="1"/>
          </p:cNvPicPr>
          <p:nvPr/>
        </p:nvPicPr>
        <p:blipFill>
          <a:blip r:embed="rId1"/>
          <a:srcRect l="6674" t="5998" r="6844" b="24318"/>
          <a:stretch>
            <a:fillRect/>
          </a:stretch>
        </p:blipFill>
        <p:spPr>
          <a:xfrm>
            <a:off x="2065020" y="0"/>
            <a:ext cx="506222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下一阶段研究计划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技术优化与功能完善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571500" y="963295"/>
            <a:ext cx="2349500" cy="3477260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930275" y="1915160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 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模型升级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965835" y="2284730"/>
            <a:ext cx="1576070" cy="1778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扩充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5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万条中文情商场景语料库，继续通过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LoRA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技术微调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GLM4-9B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模型，提升情绪识别准确率至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90%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以上，完善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16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类认知扭曲识别功能。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3319145" y="937895"/>
            <a:ext cx="2339975" cy="3477260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8"/>
            </p:custDataLst>
          </p:nvPr>
        </p:nvSpPr>
        <p:spPr>
          <a:xfrm>
            <a:off x="3726180" y="1889760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9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核心功能落地</a:t>
            </a:r>
            <a:endParaRPr lang="zh-CN" alt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5"/>
          <p:cNvSpPr/>
          <p:nvPr>
            <p:custDataLst>
              <p:tags r:id="rId9"/>
            </p:custDataLst>
          </p:nvPr>
        </p:nvSpPr>
        <p:spPr>
          <a:xfrm>
            <a:off x="3702050" y="2261235"/>
            <a:ext cx="1656715" cy="17633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AI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角色扮演模块开发，覆盖职场、家庭、校园等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8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类场景，实现三维度评分反馈；优化情绪调节工具，新增正念冥想音频、认知重评训练等功能。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124575" y="952500"/>
            <a:ext cx="2308225" cy="3477260"/>
          </a:xfrm>
          <a:prstGeom prst="rect">
            <a:avLst/>
          </a:prstGeom>
        </p:spPr>
      </p:pic>
      <p:sp>
        <p:nvSpPr>
          <p:cNvPr id="12" name="Text 6"/>
          <p:cNvSpPr/>
          <p:nvPr>
            <p:custDataLst>
              <p:tags r:id="rId12"/>
            </p:custDataLst>
          </p:nvPr>
        </p:nvSpPr>
        <p:spPr>
          <a:xfrm>
            <a:off x="6503670" y="1904365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9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跨设备体验升级</a:t>
            </a:r>
            <a:endParaRPr lang="zh-CN" alt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7"/>
          <p:cNvSpPr/>
          <p:nvPr>
            <p:custDataLst>
              <p:tags r:id="rId13"/>
            </p:custDataLst>
          </p:nvPr>
        </p:nvSpPr>
        <p:spPr>
          <a:xfrm>
            <a:off x="6511290" y="2312035"/>
            <a:ext cx="1699895" cy="151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优化分布式协同能力，实现大文件快速同步，完善智慧屏、穿戴设备适配，确保多端交互一致性。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 4"/>
          <p:cNvSpPr/>
          <p:nvPr>
            <p:custDataLst>
              <p:tags r:id="rId1"/>
            </p:custDataLst>
          </p:nvPr>
        </p:nvSpPr>
        <p:spPr>
          <a:xfrm>
            <a:off x="3990975" y="101901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介绍</a:t>
            </a:r>
            <a:endParaRPr lang="zh-CN" alt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990975" y="130730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10" name="Text 7"/>
          <p:cNvSpPr/>
          <p:nvPr>
            <p:custDataLst>
              <p:tags r:id="rId3"/>
            </p:custDataLst>
          </p:nvPr>
        </p:nvSpPr>
        <p:spPr>
          <a:xfrm>
            <a:off x="3990975" y="168830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项目研究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进展与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成果</a:t>
            </a:r>
            <a:endParaRPr lang="zh-CN" alt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990975" y="193595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13" name="Text 10"/>
          <p:cNvSpPr/>
          <p:nvPr>
            <p:custDataLst>
              <p:tags r:id="rId4"/>
            </p:custDataLst>
          </p:nvPr>
        </p:nvSpPr>
        <p:spPr>
          <a:xfrm>
            <a:off x="3990975" y="231695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项目创新点</a:t>
            </a:r>
            <a:endParaRPr 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990975" y="256460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16" name="Text 13"/>
          <p:cNvSpPr/>
          <p:nvPr>
            <p:custDataLst>
              <p:tags r:id="rId5"/>
            </p:custDataLst>
          </p:nvPr>
        </p:nvSpPr>
        <p:spPr>
          <a:xfrm>
            <a:off x="3990975" y="294560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下一阶段研究</a:t>
            </a:r>
            <a:r>
              <a:rPr lang="zh-CN" alt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计划</a:t>
            </a:r>
            <a:endParaRPr lang="zh-CN" alt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990975" y="319325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sp>
        <p:nvSpPr>
          <p:cNvPr id="19" name="Text 16"/>
          <p:cNvSpPr/>
          <p:nvPr>
            <p:custDataLst>
              <p:tags r:id="rId6"/>
            </p:custDataLst>
          </p:nvPr>
        </p:nvSpPr>
        <p:spPr>
          <a:xfrm>
            <a:off x="3990975" y="357425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总结与展望</a:t>
            </a:r>
            <a:endParaRPr 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3990975" y="382190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sp>
        <p:nvSpPr>
          <p:cNvPr id="6" name="Text 3"/>
          <p:cNvSpPr/>
          <p:nvPr>
            <p:custDataLst>
              <p:tags r:id="rId7"/>
            </p:custDataLst>
          </p:nvPr>
        </p:nvSpPr>
        <p:spPr>
          <a:xfrm>
            <a:off x="3524250" y="988219"/>
            <a:ext cx="352425" cy="324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9" name="Text 6"/>
          <p:cNvSpPr/>
          <p:nvPr>
            <p:custDataLst>
              <p:tags r:id="rId8"/>
            </p:custDataLst>
          </p:nvPr>
        </p:nvSpPr>
        <p:spPr>
          <a:xfrm>
            <a:off x="3524250" y="1616869"/>
            <a:ext cx="352425" cy="324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3524250" y="2245519"/>
            <a:ext cx="352425" cy="324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5" name="Text 12"/>
          <p:cNvSpPr/>
          <p:nvPr>
            <p:custDataLst>
              <p:tags r:id="rId10"/>
            </p:custDataLst>
          </p:nvPr>
        </p:nvSpPr>
        <p:spPr>
          <a:xfrm>
            <a:off x="3524250" y="2874169"/>
            <a:ext cx="352425" cy="324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8" name="Text 15"/>
          <p:cNvSpPr/>
          <p:nvPr>
            <p:custDataLst>
              <p:tags r:id="rId11"/>
            </p:custDataLst>
          </p:nvPr>
        </p:nvSpPr>
        <p:spPr>
          <a:xfrm>
            <a:off x="3524250" y="3502819"/>
            <a:ext cx="352425" cy="324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内容生态建设与效果验证</a:t>
            </a:r>
            <a:r>
              <a:rPr lang="en-US" altLang="zh-CN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、</a:t>
            </a: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产品迭代</a:t>
            </a:r>
            <a:endParaRPr lang="zh-CN" altLang="en-US" sz="22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35" y="937895"/>
            <a:ext cx="2349500" cy="3477260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359410" y="1889760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扩充内容储备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394970" y="2259330"/>
            <a:ext cx="1576070" cy="1778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将多模态素材库扩充至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5000 +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条，新增互动视频、动画短片等形式，重点开发非暴力沟通、心智化训练等专题内容。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2297430" y="937895"/>
            <a:ext cx="2339975" cy="3477260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8"/>
            </p:custDataLst>
          </p:nvPr>
        </p:nvSpPr>
        <p:spPr>
          <a:xfrm>
            <a:off x="2704465" y="1889760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9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优化内容分发</a:t>
            </a:r>
            <a:endParaRPr lang="zh-CN" alt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5"/>
          <p:cNvSpPr/>
          <p:nvPr>
            <p:custDataLst>
              <p:tags r:id="rId9"/>
            </p:custDataLst>
          </p:nvPr>
        </p:nvSpPr>
        <p:spPr>
          <a:xfrm>
            <a:off x="2680335" y="2261235"/>
            <a:ext cx="1656715" cy="17633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基于用户画像实现精准推送，完善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“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每日分享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内容更新机制，确保内容时效性与针对性。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4660265" y="937895"/>
            <a:ext cx="2308225" cy="3477260"/>
          </a:xfrm>
          <a:prstGeom prst="rect">
            <a:avLst/>
          </a:prstGeom>
        </p:spPr>
      </p:pic>
      <p:sp>
        <p:nvSpPr>
          <p:cNvPr id="12" name="Text 6"/>
          <p:cNvSpPr/>
          <p:nvPr>
            <p:custDataLst>
              <p:tags r:id="rId12"/>
            </p:custDataLst>
          </p:nvPr>
        </p:nvSpPr>
        <p:spPr>
          <a:xfrm>
            <a:off x="5039360" y="1889760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9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开展实证研究</a:t>
            </a:r>
            <a:endParaRPr lang="zh-CN" alt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7"/>
          <p:cNvSpPr/>
          <p:nvPr>
            <p:custDataLst>
              <p:tags r:id="rId13"/>
            </p:custDataLst>
          </p:nvPr>
        </p:nvSpPr>
        <p:spPr>
          <a:xfrm>
            <a:off x="5046980" y="2297430"/>
            <a:ext cx="1699895" cy="151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招募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150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名用户进行随机对照试验，对比实验组与对照组的情商能力变化，通过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SPSS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进行数据统计分析，验证产品有效性。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967855" y="937895"/>
            <a:ext cx="2165985" cy="3477260"/>
          </a:xfrm>
          <a:prstGeom prst="rect">
            <a:avLst/>
          </a:prstGeom>
        </p:spPr>
      </p:pic>
      <p:sp>
        <p:nvSpPr>
          <p:cNvPr id="15" name="Text 8"/>
          <p:cNvSpPr/>
          <p:nvPr>
            <p:custDataLst>
              <p:tags r:id="rId16"/>
            </p:custDataLst>
          </p:nvPr>
        </p:nvSpPr>
        <p:spPr>
          <a:xfrm>
            <a:off x="7374255" y="1889760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9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可用性测试</a:t>
            </a:r>
            <a:endParaRPr lang="zh-CN" alt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6" name="Text 9"/>
          <p:cNvSpPr/>
          <p:nvPr>
            <p:custDataLst>
              <p:tags r:id="rId17"/>
            </p:custDataLst>
          </p:nvPr>
        </p:nvSpPr>
        <p:spPr>
          <a:xfrm>
            <a:off x="7292340" y="2261235"/>
            <a:ext cx="1569720" cy="17633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收集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200 +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用户反馈，针对界面交互、功能实用性等进行优化，将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APP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版本迭代至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1.0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正式版。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知识产权与推广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" y="937895"/>
            <a:ext cx="2647315" cy="3477260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1501775" y="1963420"/>
            <a:ext cx="218884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软件著作权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申请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1537335" y="2259330"/>
            <a:ext cx="1814195" cy="1778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提交著作权申请，完善核心算法保护方案。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183505" y="970915"/>
            <a:ext cx="2647950" cy="3477260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8"/>
            </p:custDataLst>
          </p:nvPr>
        </p:nvSpPr>
        <p:spPr>
          <a:xfrm>
            <a:off x="5615305" y="1922780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9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项目推广</a:t>
            </a:r>
            <a:endParaRPr lang="zh-CN" alt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5"/>
          <p:cNvSpPr/>
          <p:nvPr>
            <p:custDataLst>
              <p:tags r:id="rId9"/>
            </p:custDataLst>
          </p:nvPr>
        </p:nvSpPr>
        <p:spPr>
          <a:xfrm>
            <a:off x="5615305" y="2294255"/>
            <a:ext cx="1814195" cy="17633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以华东师范大学为试点，通过校园宣传、社群推广等方式扩大用户覆盖，目标积累百名种子用户，收集真实使用数据用于后续迭代。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7" descr="be42c62e-8f66-4cc8-b665-60bc84c9f843"/>
          <p:cNvPicPr>
            <a:picLocks noChangeAspect="1"/>
          </p:cNvPicPr>
          <p:nvPr/>
        </p:nvPicPr>
        <p:blipFill>
          <a:blip r:embed="rId1"/>
          <a:srcRect l="2980" t="2390" r="4076" b="10401"/>
          <a:stretch>
            <a:fillRect/>
          </a:stretch>
        </p:blipFill>
        <p:spPr>
          <a:xfrm>
            <a:off x="1932940" y="16510"/>
            <a:ext cx="4233545" cy="50247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总结与展望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 4"/>
          <p:cNvSpPr/>
          <p:nvPr>
            <p:custDataLst>
              <p:tags r:id="rId1"/>
            </p:custDataLst>
          </p:nvPr>
        </p:nvSpPr>
        <p:spPr>
          <a:xfrm>
            <a:off x="3990975" y="204470"/>
            <a:ext cx="4974590" cy="141859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EQ_Master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平台具有创新性的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赋能模式，能够实现精准的情绪识别和个性化的情商提升服务，满足用户多样化的需求。平台的功能丰富、特色鲜明，为用户提供了全方位、沉浸式的学习体验。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990975" y="130730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10" name="Text 7"/>
          <p:cNvSpPr/>
          <p:nvPr>
            <p:custDataLst>
              <p:tags r:id="rId3"/>
            </p:custDataLst>
          </p:nvPr>
        </p:nvSpPr>
        <p:spPr>
          <a:xfrm>
            <a:off x="3990975" y="1551305"/>
            <a:ext cx="4801870" cy="8801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团队具备跨学科的专业能力和丰富的行业经验，能够确保平台的技术研发、课程设计和运营管理高效、优质地进行。同时，平台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具有很好的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商业模式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范例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，具有良好的盈利前景和发展潜力。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algn="l">
              <a:lnSpc>
                <a:spcPts val="1650"/>
              </a:lnSpc>
              <a:buClrTx/>
              <a:buSzTx/>
              <a:buFontTx/>
              <a:buNone/>
            </a:pPr>
            <a:endParaRPr lang="zh-CN" altLang="en-US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990975" y="193595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05105" y="3197860"/>
            <a:ext cx="2656840" cy="153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总结与展望</a:t>
            </a:r>
            <a:endParaRPr lang="en-US" sz="22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10"/>
          <p:cNvSpPr/>
          <p:nvPr>
            <p:custDataLst>
              <p:tags r:id="rId4"/>
            </p:custDataLst>
          </p:nvPr>
        </p:nvSpPr>
        <p:spPr>
          <a:xfrm>
            <a:off x="3990975" y="2686685"/>
            <a:ext cx="4801235" cy="5759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随着平台的不断发展和完善，我们相信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EQ_Master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将成为全球领先的情商提升平台，帮助更多的人提升情商，改善人际关系，实现个人和职业的成功。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990975" y="256460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sp>
        <p:nvSpPr>
          <p:cNvPr id="16" name="Text 13"/>
          <p:cNvSpPr/>
          <p:nvPr>
            <p:custDataLst>
              <p:tags r:id="rId5"/>
            </p:custDataLst>
          </p:nvPr>
        </p:nvSpPr>
        <p:spPr>
          <a:xfrm>
            <a:off x="3990975" y="3822065"/>
            <a:ext cx="4801870" cy="5759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在未来，我们将不断探索和创新，结合最新的技术和研究成果，为用户提供更优质、更智能的服务。同时，积极拓展全国市场，将平台推广到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全国各地，让更多的人受益于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AI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赋能的情商提升服务。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990975" y="319325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3990975" y="3821906"/>
            <a:ext cx="4644000" cy="576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sp>
        <p:nvSpPr>
          <p:cNvPr id="6" name="Text 3"/>
          <p:cNvSpPr/>
          <p:nvPr>
            <p:custDataLst>
              <p:tags r:id="rId6"/>
            </p:custDataLst>
          </p:nvPr>
        </p:nvSpPr>
        <p:spPr>
          <a:xfrm>
            <a:off x="3524250" y="416084"/>
            <a:ext cx="352425" cy="324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3524250" y="1551614"/>
            <a:ext cx="352425" cy="323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3524250" y="2686994"/>
            <a:ext cx="352425" cy="323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5" name="Text 12"/>
          <p:cNvSpPr/>
          <p:nvPr>
            <p:custDataLst>
              <p:tags r:id="rId9"/>
            </p:custDataLst>
          </p:nvPr>
        </p:nvSpPr>
        <p:spPr>
          <a:xfrm>
            <a:off x="3524250" y="3822374"/>
            <a:ext cx="352425" cy="323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19784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zh-CN" altLang="en-US" sz="1600" dirty="0"/>
              <a:t>汇报人：叶晓良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</a:t>
            </a:r>
            <a:r>
              <a:rPr lang="zh-CN" alt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介绍</a:t>
            </a:r>
            <a:endParaRPr lang="zh-CN" altLang="en-US" sz="37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1728" b="11728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项目目的与意义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社会需求洞察</a:t>
            </a:r>
            <a:endParaRPr 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570865" y="1538605"/>
            <a:ext cx="2348230" cy="186309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现代社会压力加剧，个体情绪管理与社交技能成为职场与生活竞争力的关键。项目旨在构建全场景情商提升平台，填补鸿蒙生态心理健康领域空白，满足用户对情绪智力提升的需求。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269298" y="13335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理论基础融合</a:t>
            </a:r>
            <a:endParaRPr 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269615" y="1662430"/>
            <a:ext cx="1880870" cy="161988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结合CBT、NVC等心理学理论与HarmonyOS NEXT技术优势，实现情绪识别、调节与社交技能训练的科学化、系统化，推动情商教育的数字化转型。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7"/>
          <p:cNvSpPr/>
          <p:nvPr>
            <p:custDataLst>
              <p:tags r:id="rId5"/>
            </p:custDataLst>
          </p:nvPr>
        </p:nvSpPr>
        <p:spPr>
          <a:xfrm>
            <a:off x="570865" y="357632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技术与生态创新</a:t>
            </a:r>
            <a:endParaRPr lang="en-US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8"/>
          <p:cNvSpPr/>
          <p:nvPr>
            <p:custDataLst>
              <p:tags r:id="rId6"/>
            </p:custDataLst>
          </p:nvPr>
        </p:nvSpPr>
        <p:spPr>
          <a:xfrm>
            <a:off x="570865" y="3733800"/>
            <a:ext cx="4579620" cy="1257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利用HarmonyOS NEXT的分布式软总线、方舟编译器等技术，实现跨设备数据实时同步与低功耗运行，构建“设备即服务”的新型交互模式，抢占国产操作系统心理健康赛道。</a:t>
            </a:r>
            <a:endParaRPr 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项目研究</a:t>
            </a:r>
            <a:r>
              <a:rPr lang="zh-CN" alt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进展与</a:t>
            </a:r>
            <a:r>
              <a:rPr lang="zh-CN" alt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成果</a:t>
            </a:r>
            <a:endParaRPr lang="zh-CN" altLang="en-US" sz="37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19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需求分析与产品设计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35" y="937895"/>
            <a:ext cx="2432050" cy="3477260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359410" y="1889760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用户需求挖掘</a:t>
            </a:r>
            <a:endParaRPr 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394970" y="2259330"/>
            <a:ext cx="1697355" cy="1778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回收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123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份有效线上问卷；结合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22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名典型用户深度访谈及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Nvivo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编码分析，提炼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8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类核心痛点，输出《用户需求画像报告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V2.0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》，为功能优先级调整提供依据。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810" y="884555"/>
            <a:ext cx="2165985" cy="3886200"/>
          </a:xfrm>
          <a:prstGeom prst="rect">
            <a:avLst/>
          </a:prstGeom>
        </p:spPr>
      </p:pic>
      <p:pic>
        <p:nvPicPr>
          <p:cNvPr id="18" name="图片 17" descr="/Users/redamancyxun/Library/Containers/com.kingsoft.wpsoffice.mac/Data/tmp/photoeditapp/20251113184316/temp.pngte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280" y="2722880"/>
            <a:ext cx="2992120" cy="20478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120" y="866775"/>
            <a:ext cx="2137410" cy="13925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0195" y="1238250"/>
            <a:ext cx="2155190" cy="12071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需求分析与产品设计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571500" y="937895"/>
            <a:ext cx="3383280" cy="3977005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4"/>
            </p:custDataLst>
          </p:nvPr>
        </p:nvSpPr>
        <p:spPr>
          <a:xfrm>
            <a:off x="1047115" y="1889760"/>
            <a:ext cx="19157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9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竞品分析深化</a:t>
            </a:r>
            <a:endParaRPr 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5"/>
          <p:cNvSpPr/>
          <p:nvPr>
            <p:custDataLst>
              <p:tags r:id="rId5"/>
            </p:custDataLst>
          </p:nvPr>
        </p:nvSpPr>
        <p:spPr>
          <a:xfrm>
            <a:off x="1038860" y="2571750"/>
            <a:ext cx="2348230" cy="17633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在原有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10 +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竞品外，新增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3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款国产鸿蒙心理类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APP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，补充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3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个新增维度对比形成《竞品对标矩阵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V1.1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》，明确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“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鸿蒙原生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+ AI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角色扮演评分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差异化优势，已用于产品功能优先级排序。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algn="l">
              <a:lnSpc>
                <a:spcPts val="1650"/>
              </a:lnSpc>
              <a:buClrTx/>
              <a:buSzTx/>
              <a:buFontTx/>
              <a:buNone/>
            </a:pP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4751705" y="937895"/>
            <a:ext cx="3200400" cy="3945890"/>
          </a:xfrm>
          <a:prstGeom prst="rect">
            <a:avLst/>
          </a:prstGeom>
        </p:spPr>
      </p:pic>
      <p:sp>
        <p:nvSpPr>
          <p:cNvPr id="12" name="Text 6"/>
          <p:cNvSpPr/>
          <p:nvPr>
            <p:custDataLst>
              <p:tags r:id="rId8"/>
            </p:custDataLst>
          </p:nvPr>
        </p:nvSpPr>
        <p:spPr>
          <a:xfrm>
            <a:off x="5255260" y="1889760"/>
            <a:ext cx="169989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9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产品原型优化</a:t>
            </a:r>
            <a:endParaRPr lang="zh-CN" alt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7"/>
          <p:cNvSpPr/>
          <p:nvPr>
            <p:custDataLst>
              <p:tags r:id="rId9"/>
            </p:custDataLst>
          </p:nvPr>
        </p:nvSpPr>
        <p:spPr>
          <a:xfrm>
            <a:off x="5255260" y="2571750"/>
            <a:ext cx="2117725" cy="151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迭代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3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版高保真原型，新增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2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个核心交互点；经即时设计标注跳转逻辑，输出《交互设计规范文档》并明确关键技术指标，为开发提供依据。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algn="l">
              <a:lnSpc>
                <a:spcPts val="1650"/>
              </a:lnSpc>
              <a:buClrTx/>
              <a:buSzTx/>
              <a:buFontTx/>
              <a:buNone/>
            </a:pP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3743884" name="图片 10737438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1695" y="136525"/>
            <a:ext cx="2341245" cy="487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技术研发与功能实现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200660" y="1058545"/>
            <a:ext cx="3430905" cy="295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前端开发（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HarmonyOS 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原生）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200660" y="1913255"/>
            <a:ext cx="2173605" cy="21615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ArkTS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5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大核心模块界面开发（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90%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页面视觉还原，偏差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≤2px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），通过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Stage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模型实现跨模块数据流及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CBT 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训练进度与成长曲线实时联动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altLang="zh-CN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073743879" name="图片 10737438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1577340"/>
            <a:ext cx="3048635" cy="3371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50" y="2256790"/>
            <a:ext cx="3258820" cy="20116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ags/tag10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ags/tag11.xml><?xml version="1.0" encoding="utf-8"?>
<p:tagLst xmlns:p="http://schemas.openxmlformats.org/presentationml/2006/main">
  <p:tag name="KSO_WM_DIAGRAM_VIRTUALLY_FRAME" val="{&quot;height&quot;:292.1,&quot;left&quot;:44.94999999999999,&quot;top&quot;:105,&quot;width&quot;:360.65}"/>
</p:tagLst>
</file>

<file path=ppt/tags/tag12.xml><?xml version="1.0" encoding="utf-8"?>
<p:tagLst xmlns:p="http://schemas.openxmlformats.org/presentationml/2006/main">
  <p:tag name="KSO_WM_DIAGRAM_VIRTUALLY_FRAME" val="{&quot;height&quot;:292.1,&quot;left&quot;:44.94999999999999,&quot;top&quot;:105,&quot;width&quot;:360.65}"/>
</p:tagLst>
</file>

<file path=ppt/tags/tag13.xml><?xml version="1.0" encoding="utf-8"?>
<p:tagLst xmlns:p="http://schemas.openxmlformats.org/presentationml/2006/main">
  <p:tag name="KSO_WM_DIAGRAM_VIRTUALLY_FRAME" val="{&quot;height&quot;:292.1,&quot;left&quot;:44.94999999999999,&quot;top&quot;:105,&quot;width&quot;:360.65}"/>
</p:tagLst>
</file>

<file path=ppt/tags/tag14.xml><?xml version="1.0" encoding="utf-8"?>
<p:tagLst xmlns:p="http://schemas.openxmlformats.org/presentationml/2006/main">
  <p:tag name="KSO_WM_DIAGRAM_VIRTUALLY_FRAME" val="{&quot;height&quot;:292.1,&quot;left&quot;:44.94999999999999,&quot;top&quot;:105,&quot;width&quot;:360.65}"/>
</p:tagLst>
</file>

<file path=ppt/tags/tag15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16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17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18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19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ags/tag20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1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2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3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4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5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6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7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8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29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3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ags/tag30.xml><?xml version="1.0" encoding="utf-8"?>
<p:tagLst xmlns:p="http://schemas.openxmlformats.org/presentationml/2006/main">
  <p:tag name="KSO_WM_DIAGRAM_VIRTUALLY_FRAME" val="{&quot;height&quot;:451.5,&quot;left&quot;:335.25,&quot;top&quot;:91.5,&quot;width&quot;:384.15}"/>
</p:tagLst>
</file>

<file path=ppt/tags/tag31.xml><?xml version="1.0" encoding="utf-8"?>
<p:tagLst xmlns:p="http://schemas.openxmlformats.org/presentationml/2006/main">
  <p:tag name="KSO_WM_DIAGRAM_VIRTUALLY_FRAME" val="{&quot;height&quot;:451.5,&quot;left&quot;:335.25,&quot;top&quot;:91.5,&quot;width&quot;:384.15}"/>
</p:tagLst>
</file>

<file path=ppt/tags/tag32.xml><?xml version="1.0" encoding="utf-8"?>
<p:tagLst xmlns:p="http://schemas.openxmlformats.org/presentationml/2006/main">
  <p:tag name="KSO_WM_DIAGRAM_VIRTUALLY_FRAME" val="{&quot;height&quot;:451.5,&quot;left&quot;:335.25,&quot;top&quot;:91.5,&quot;width&quot;:384.15}"/>
</p:tagLst>
</file>

<file path=ppt/tags/tag33.xml><?xml version="1.0" encoding="utf-8"?>
<p:tagLst xmlns:p="http://schemas.openxmlformats.org/presentationml/2006/main">
  <p:tag name="KSO_WM_DIAGRAM_VIRTUALLY_FRAME" val="{&quot;height&quot;:451.5,&quot;left&quot;:335.25,&quot;top&quot;:91.5,&quot;width&quot;:384.15}"/>
</p:tagLst>
</file>

<file path=ppt/tags/tag34.xml><?xml version="1.0" encoding="utf-8"?>
<p:tagLst xmlns:p="http://schemas.openxmlformats.org/presentationml/2006/main">
  <p:tag name="KSO_WM_DIAGRAM_VIRTUALLY_FRAME" val="{&quot;height&quot;:451.5,&quot;left&quot;:335.25,&quot;top&quot;:91.5,&quot;width&quot;:384.15}"/>
</p:tagLst>
</file>

<file path=ppt/tags/tag35.xml><?xml version="1.0" encoding="utf-8"?>
<p:tagLst xmlns:p="http://schemas.openxmlformats.org/presentationml/2006/main">
  <p:tag name="KSO_WM_DIAGRAM_VIRTUALLY_FRAME" val="{&quot;height&quot;:451.5,&quot;left&quot;:335.25,&quot;top&quot;:91.5,&quot;width&quot;:384.15}"/>
</p:tagLst>
</file>

<file path=ppt/tags/tag36.xml><?xml version="1.0" encoding="utf-8"?>
<p:tagLst xmlns:p="http://schemas.openxmlformats.org/presentationml/2006/main">
  <p:tag name="KSO_WM_DIAGRAM_VIRTUALLY_FRAME" val="{&quot;height&quot;:451.5,&quot;left&quot;:335.25,&quot;top&quot;:91.5,&quot;width&quot;:384.15}"/>
</p:tagLst>
</file>

<file path=ppt/tags/tag37.xml><?xml version="1.0" encoding="utf-8"?>
<p:tagLst xmlns:p="http://schemas.openxmlformats.org/presentationml/2006/main">
  <p:tag name="KSO_WM_DIAGRAM_VIRTUALLY_FRAME" val="{&quot;height&quot;:451.5,&quot;left&quot;:335.25,&quot;top&quot;:91.5,&quot;width&quot;:384.15}"/>
</p:tagLst>
</file>

<file path=ppt/tags/tag38.xml><?xml version="1.0" encoding="utf-8"?>
<p:tagLst xmlns:p="http://schemas.openxmlformats.org/presentationml/2006/main">
  <p:tag name="KSO_WM_DIAGRAM_VIRTUALLY_FRAME" val="{&quot;height&quot;:451.5,&quot;left&quot;:335.25,&quot;top&quot;:91.5,&quot;width&quot;:384.15}"/>
</p:tagLst>
</file>

<file path=ppt/tags/tag39.xml><?xml version="1.0" encoding="utf-8"?>
<p:tagLst xmlns:p="http://schemas.openxmlformats.org/presentationml/2006/main">
  <p:tag name="KSO_WM_DIAGRAM_VIRTUALLY_FRAME" val="{&quot;height&quot;:251.5,&quot;left&quot;:45,&quot;top&quot;:90.5,&quot;width&quot;:630}"/>
</p:tagLst>
</file>

<file path=ppt/tags/tag4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ags/tag40.xml><?xml version="1.0" encoding="utf-8"?>
<p:tagLst xmlns:p="http://schemas.openxmlformats.org/presentationml/2006/main">
  <p:tag name="KSO_WM_DIAGRAM_VIRTUALLY_FRAME" val="{&quot;height&quot;:251.5,&quot;left&quot;:45,&quot;top&quot;:90.5,&quot;width&quot;:630}"/>
</p:tagLst>
</file>

<file path=ppt/tags/tag41.xml><?xml version="1.0" encoding="utf-8"?>
<p:tagLst xmlns:p="http://schemas.openxmlformats.org/presentationml/2006/main">
  <p:tag name="KSO_WM_DIAGRAM_VIRTUALLY_FRAME" val="{&quot;height&quot;:251.5,&quot;left&quot;:45,&quot;top&quot;:90.5,&quot;width&quot;:630}"/>
</p:tagLst>
</file>

<file path=ppt/tags/tag42.xml><?xml version="1.0" encoding="utf-8"?>
<p:tagLst xmlns:p="http://schemas.openxmlformats.org/presentationml/2006/main">
  <p:tag name="KSO_WM_DIAGRAM_VIRTUALLY_FRAME" val="{&quot;height&quot;:251.5,&quot;left&quot;:45,&quot;top&quot;:90.5,&quot;width&quot;:630}"/>
</p:tagLst>
</file>

<file path=ppt/tags/tag43.xml><?xml version="1.0" encoding="utf-8"?>
<p:tagLst xmlns:p="http://schemas.openxmlformats.org/presentationml/2006/main">
  <p:tag name="KSO_WM_DIAGRAM_VIRTUALLY_FRAME" val="{&quot;height&quot;:251.5,&quot;left&quot;:45,&quot;top&quot;:90.5,&quot;width&quot;:630}"/>
</p:tagLst>
</file>

<file path=ppt/tags/tag44.xml><?xml version="1.0" encoding="utf-8"?>
<p:tagLst xmlns:p="http://schemas.openxmlformats.org/presentationml/2006/main">
  <p:tag name="KSO_WM_DIAGRAM_VIRTUALLY_FRAME" val="{&quot;height&quot;:251.5,&quot;left&quot;:45,&quot;top&quot;:90.5,&quot;width&quot;:630}"/>
</p:tagLst>
</file>

<file path=ppt/tags/tag45.xml><?xml version="1.0" encoding="utf-8"?>
<p:tagLst xmlns:p="http://schemas.openxmlformats.org/presentationml/2006/main">
  <p:tag name="KSO_WM_DIAGRAM_VIRTUALLY_FRAME" val="{&quot;height&quot;:251.5,&quot;left&quot;:45,&quot;top&quot;:90.5,&quot;width&quot;:630}"/>
</p:tagLst>
</file>

<file path=ppt/tags/tag46.xml><?xml version="1.0" encoding="utf-8"?>
<p:tagLst xmlns:p="http://schemas.openxmlformats.org/presentationml/2006/main">
  <p:tag name="KSO_WM_DIAGRAM_VIRTUALLY_FRAME" val="{&quot;height&quot;:251.5,&quot;left&quot;:45,&quot;top&quot;:90.5,&quot;width&quot;:630}"/>
</p:tagLst>
</file>

<file path=ppt/tags/tag47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48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49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ags/tag50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1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2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3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4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5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6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7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8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59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ags/tag60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1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2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3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4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5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6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7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8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69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7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ags/tag70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71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72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73.xml><?xml version="1.0" encoding="utf-8"?>
<p:tagLst xmlns:p="http://schemas.openxmlformats.org/presentationml/2006/main">
  <p:tag name="KSO_WM_DIAGRAM_VIRTUALLY_FRAME" val="{&quot;height&quot;:273.8,&quot;left&quot;:0.05,&quot;top&quot;:73.85,&quot;width&quot;:744.85}"/>
</p:tagLst>
</file>

<file path=ppt/tags/tag74.xml><?xml version="1.0" encoding="utf-8"?>
<p:tagLst xmlns:p="http://schemas.openxmlformats.org/presentationml/2006/main">
  <p:tag name="KSO_WM_DIAGRAM_VIRTUALLY_FRAME" val="{&quot;height&quot;:349.9792913385827,&quot;left&quot;:277.5,&quot;top&quot;:15.812519685039366,&quot;width&quot;:405.41929133858264}"/>
</p:tagLst>
</file>

<file path=ppt/tags/tag75.xml><?xml version="1.0" encoding="utf-8"?>
<p:tagLst xmlns:p="http://schemas.openxmlformats.org/presentationml/2006/main">
  <p:tag name="KSO_WM_DIAGRAM_VIRTUALLY_FRAME" val="{&quot;height&quot;:349.9792913385827,&quot;left&quot;:277.5,&quot;top&quot;:15.812519685039366,&quot;width&quot;:405.41929133858264}"/>
</p:tagLst>
</file>

<file path=ppt/tags/tag76.xml><?xml version="1.0" encoding="utf-8"?>
<p:tagLst xmlns:p="http://schemas.openxmlformats.org/presentationml/2006/main">
  <p:tag name="KSO_WM_DIAGRAM_VIRTUALLY_FRAME" val="{&quot;height&quot;:349.9792913385827,&quot;left&quot;:277.5,&quot;top&quot;:15.812519685039366,&quot;width&quot;:405.41929133858264}"/>
</p:tagLst>
</file>

<file path=ppt/tags/tag77.xml><?xml version="1.0" encoding="utf-8"?>
<p:tagLst xmlns:p="http://schemas.openxmlformats.org/presentationml/2006/main">
  <p:tag name="KSO_WM_DIAGRAM_VIRTUALLY_FRAME" val="{&quot;height&quot;:349.9792913385827,&quot;left&quot;:277.5,&quot;top&quot;:15.812519685039366,&quot;width&quot;:405.41929133858264}"/>
</p:tagLst>
</file>

<file path=ppt/tags/tag78.xml><?xml version="1.0" encoding="utf-8"?>
<p:tagLst xmlns:p="http://schemas.openxmlformats.org/presentationml/2006/main">
  <p:tag name="KSO_WM_DIAGRAM_VIRTUALLY_FRAME" val="{&quot;height&quot;:349.9792913385827,&quot;left&quot;:277.5,&quot;top&quot;:15.812519685039366,&quot;width&quot;:405.41929133858264}"/>
</p:tagLst>
</file>

<file path=ppt/tags/tag79.xml><?xml version="1.0" encoding="utf-8"?>
<p:tagLst xmlns:p="http://schemas.openxmlformats.org/presentationml/2006/main">
  <p:tag name="KSO_WM_DIAGRAM_VIRTUALLY_FRAME" val="{&quot;height&quot;:349.9792913385827,&quot;left&quot;:277.5,&quot;top&quot;:15.812519685039366,&quot;width&quot;:405.41929133858264}"/>
</p:tagLst>
</file>

<file path=ppt/tags/tag8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ags/tag80.xml><?xml version="1.0" encoding="utf-8"?>
<p:tagLst xmlns:p="http://schemas.openxmlformats.org/presentationml/2006/main">
  <p:tag name="KSO_WM_DIAGRAM_VIRTUALLY_FRAME" val="{&quot;height&quot;:349.9792913385827,&quot;left&quot;:277.5,&quot;top&quot;:15.812519685039366,&quot;width&quot;:405.41929133858264}"/>
</p:tagLst>
</file>

<file path=ppt/tags/tag81.xml><?xml version="1.0" encoding="utf-8"?>
<p:tagLst xmlns:p="http://schemas.openxmlformats.org/presentationml/2006/main">
  <p:tag name="KSO_WM_DIAGRAM_VIRTUALLY_FRAME" val="{&quot;height&quot;:349.9792913385827,&quot;left&quot;:277.5,&quot;top&quot;:15.812519685039366,&quot;width&quot;:405.41929133858264}"/>
</p:tagLst>
</file>

<file path=ppt/tags/tag9.xml><?xml version="1.0" encoding="utf-8"?>
<p:tagLst xmlns:p="http://schemas.openxmlformats.org/presentationml/2006/main">
  <p:tag name="KSO_WM_DIAGRAM_VIRTUALLY_FRAME" val="{&quot;height&quot;:248.97929260013606,&quot;left&quot;:277.5,&quot;top&quot;:77.81251968503936,&quot;width&quot;:402.419281005859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2619</Words>
  <Application>WPS 表格</Application>
  <PresentationFormat>On-screen Show (16:9)</PresentationFormat>
  <Paragraphs>211</Paragraphs>
  <Slides>25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</vt:lpstr>
      <vt:lpstr>微软雅黑</vt:lpstr>
      <vt:lpstr>Calibri</vt:lpstr>
      <vt:lpstr>Helvetica Neue</vt:lpstr>
      <vt:lpstr>宋体</vt:lpstr>
      <vt:lpstr>Arial Unicode MS</vt:lpstr>
      <vt:lpstr>等线</vt:lpstr>
      <vt:lpstr>汉仪中等线KW</vt:lpstr>
      <vt:lpstr>汉仪书宋二KW</vt:lpstr>
      <vt:lpstr>微软雅黑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我在贩卖日落。</cp:lastModifiedBy>
  <cp:revision>41</cp:revision>
  <dcterms:created xsi:type="dcterms:W3CDTF">2025-11-13T13:26:05Z</dcterms:created>
  <dcterms:modified xsi:type="dcterms:W3CDTF">2025-11-13T13:26:05Z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B5D0CA901EEF431D84D1E159A8C0E9DE_13</vt:lpwstr>
  </property>
  <property fmtid="{D5CDD505-2E9C-101B-9397-08002B2CF9AE}" pid="3" name="KSOProductBuildVer">
    <vt:lpwstr>2052-12.1.23141.23141</vt:lpwstr>
  </property>
</Properties>
</file>